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2" r:id="rId3"/>
    <p:sldId id="257" r:id="rId4"/>
    <p:sldId id="258" r:id="rId5"/>
    <p:sldId id="270" r:id="rId6"/>
    <p:sldId id="261" r:id="rId7"/>
    <p:sldId id="271" r:id="rId8"/>
    <p:sldId id="272" r:id="rId9"/>
    <p:sldId id="273" r:id="rId10"/>
    <p:sldId id="274" r:id="rId11"/>
    <p:sldId id="275" r:id="rId12"/>
    <p:sldId id="264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0145" autoAdjust="0"/>
  </p:normalViewPr>
  <p:slideViewPr>
    <p:cSldViewPr>
      <p:cViewPr varScale="1">
        <p:scale>
          <a:sx n="70" d="100"/>
          <a:sy n="70" d="100"/>
        </p:scale>
        <p:origin x="-125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95BDC-527A-4425-9F27-138DB9FF209A}" type="datetimeFigureOut">
              <a:rPr lang="hr-HR" smtClean="0"/>
              <a:pPr/>
              <a:t>17.2.2022.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31DA2-DADC-4822-BE4B-20334D96585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31DA2-DADC-4822-BE4B-20334D965852}" type="slidenum">
              <a:rPr lang="hr-HR" smtClean="0"/>
              <a:pPr/>
              <a:t>2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31DA2-DADC-4822-BE4B-20334D965852}" type="slidenum">
              <a:rPr lang="hr-HR" smtClean="0"/>
              <a:pPr/>
              <a:t>6</a:t>
            </a:fld>
            <a:endParaRPr lang="hr-H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331DA2-DADC-4822-BE4B-20334D965852}" type="slidenum">
              <a:rPr lang="hr-HR" smtClean="0"/>
              <a:pPr/>
              <a:t>12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CBFAE3FE-0766-48A0-8184-75F8CC1D005A}" type="datetimeFigureOut">
              <a:rPr lang="hr-HR" smtClean="0"/>
              <a:pPr/>
              <a:t>17.2.2022.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4EA54B07-3242-44E8-8A61-DE092F0FE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3FE-0766-48A0-8184-75F8CC1D005A}" type="datetimeFigureOut">
              <a:rPr lang="hr-HR" smtClean="0"/>
              <a:pPr/>
              <a:t>17.2.2022.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B07-3242-44E8-8A61-DE092F0FE05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3FE-0766-48A0-8184-75F8CC1D005A}" type="datetimeFigureOut">
              <a:rPr lang="hr-HR" smtClean="0"/>
              <a:pPr/>
              <a:t>17.2.2022.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B07-3242-44E8-8A61-DE092F0FE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3FE-0766-48A0-8184-75F8CC1D005A}" type="datetimeFigureOut">
              <a:rPr lang="hr-HR" smtClean="0"/>
              <a:pPr/>
              <a:t>17.2.2022.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B07-3242-44E8-8A61-DE092F0FE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BFAE3FE-0766-48A0-8184-75F8CC1D005A}" type="datetimeFigureOut">
              <a:rPr lang="hr-HR" smtClean="0"/>
              <a:pPr/>
              <a:t>17.2.2022.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4EA54B07-3242-44E8-8A61-DE092F0FE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3FE-0766-48A0-8184-75F8CC1D005A}" type="datetimeFigureOut">
              <a:rPr lang="hr-HR" smtClean="0"/>
              <a:pPr/>
              <a:t>17.2.2022.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B07-3242-44E8-8A61-DE092F0FE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3FE-0766-48A0-8184-75F8CC1D005A}" type="datetimeFigureOut">
              <a:rPr lang="hr-HR" smtClean="0"/>
              <a:pPr/>
              <a:t>17.2.2022.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B07-3242-44E8-8A61-DE092F0FE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3FE-0766-48A0-8184-75F8CC1D005A}" type="datetimeFigureOut">
              <a:rPr lang="hr-HR" smtClean="0"/>
              <a:pPr/>
              <a:t>17.2.2022.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B07-3242-44E8-8A61-DE092F0FE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3FE-0766-48A0-8184-75F8CC1D005A}" type="datetimeFigureOut">
              <a:rPr lang="hr-HR" smtClean="0"/>
              <a:pPr/>
              <a:t>17.2.2022.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B07-3242-44E8-8A61-DE092F0FE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3FE-0766-48A0-8184-75F8CC1D005A}" type="datetimeFigureOut">
              <a:rPr lang="hr-HR" smtClean="0"/>
              <a:pPr/>
              <a:t>17.2.2022.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B07-3242-44E8-8A61-DE092F0FE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E3FE-0766-48A0-8184-75F8CC1D005A}" type="datetimeFigureOut">
              <a:rPr lang="hr-HR" smtClean="0"/>
              <a:pPr/>
              <a:t>17.2.2022.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54B07-3242-44E8-8A61-DE092F0FE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BFAE3FE-0766-48A0-8184-75F8CC1D005A}" type="datetimeFigureOut">
              <a:rPr lang="hr-HR" smtClean="0"/>
              <a:pPr/>
              <a:t>17.2.2022.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EA54B07-3242-44E8-8A61-DE092F0FE053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Govori li nam naš mozak uvijek istinu?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hr-HR" dirty="0" smtClean="0"/>
              <a:t>15. Tjedan psihologije</a:t>
            </a:r>
          </a:p>
          <a:p>
            <a:r>
              <a:rPr lang="hr-HR" dirty="0" smtClean="0"/>
              <a:t>Dubrovnik, </a:t>
            </a:r>
            <a:r>
              <a:rPr lang="hr-HR" dirty="0" smtClean="0"/>
              <a:t>15. veljače </a:t>
            </a:r>
            <a:r>
              <a:rPr lang="hr-HR" dirty="0" smtClean="0"/>
              <a:t>2022</a:t>
            </a:r>
            <a:r>
              <a:rPr lang="hr-HR" dirty="0" smtClean="0"/>
              <a:t>.</a:t>
            </a:r>
          </a:p>
          <a:p>
            <a:r>
              <a:rPr lang="hr-HR" dirty="0" smtClean="0"/>
              <a:t>mag.psych. Danijela Kekez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Najčešće pogreške u mišljenju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67320"/>
          </a:xfrm>
        </p:spPr>
        <p:txBody>
          <a:bodyPr>
            <a:normAutofit fontScale="92500" lnSpcReduction="10000"/>
          </a:bodyPr>
          <a:lstStyle/>
          <a:p>
            <a:r>
              <a:rPr lang="hr-HR" sz="2800" b="1" dirty="0" smtClean="0"/>
              <a:t>“</a:t>
            </a:r>
            <a:r>
              <a:rPr lang="hr-HR" sz="2800" b="1" dirty="0" smtClean="0"/>
              <a:t>Čitanje misli”</a:t>
            </a:r>
          </a:p>
          <a:p>
            <a:r>
              <a:rPr lang="hr-HR" sz="2800" dirty="0" smtClean="0"/>
              <a:t>Donošenje zaključaka bez </a:t>
            </a:r>
            <a:r>
              <a:rPr lang="hr-HR" sz="2800" dirty="0" smtClean="0"/>
              <a:t>dokaza, pretpostavljanje </a:t>
            </a:r>
            <a:r>
              <a:rPr lang="en-US" sz="2800" dirty="0" err="1" smtClean="0"/>
              <a:t>što</a:t>
            </a:r>
            <a:r>
              <a:rPr lang="en-US" sz="2800" dirty="0" smtClean="0"/>
              <a:t> </a:t>
            </a:r>
            <a:r>
              <a:rPr lang="en-US" sz="2800" dirty="0" err="1" smtClean="0"/>
              <a:t>drugi</a:t>
            </a:r>
            <a:r>
              <a:rPr lang="en-US" sz="2800" dirty="0" smtClean="0"/>
              <a:t> </a:t>
            </a:r>
            <a:r>
              <a:rPr lang="en-US" sz="2800" dirty="0" err="1" smtClean="0"/>
              <a:t>misle</a:t>
            </a:r>
            <a:r>
              <a:rPr lang="en-US" sz="2800" dirty="0" smtClean="0"/>
              <a:t> o </a:t>
            </a:r>
            <a:r>
              <a:rPr lang="en-US" sz="2800" dirty="0" err="1" smtClean="0"/>
              <a:t>nama</a:t>
            </a:r>
            <a:r>
              <a:rPr lang="en-US" sz="2800" dirty="0" smtClean="0"/>
              <a:t>, </a:t>
            </a:r>
            <a:r>
              <a:rPr lang="en-US" sz="2800" dirty="0" err="1" smtClean="0"/>
              <a:t>bez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nam</a:t>
            </a:r>
            <a:r>
              <a:rPr lang="en-US" sz="2800" dirty="0" smtClean="0"/>
              <a:t> </a:t>
            </a:r>
            <a:r>
              <a:rPr lang="en-US" sz="2800" dirty="0" err="1" smtClean="0"/>
              <a:t>stvarno</a:t>
            </a:r>
            <a:r>
              <a:rPr lang="en-US" sz="2800" dirty="0" smtClean="0"/>
              <a:t> </a:t>
            </a:r>
            <a:r>
              <a:rPr lang="en-US" sz="2800" dirty="0" err="1" smtClean="0"/>
              <a:t>kažu</a:t>
            </a:r>
            <a:r>
              <a:rPr lang="en-US" sz="2800" dirty="0" smtClean="0"/>
              <a:t> </a:t>
            </a:r>
            <a:r>
              <a:rPr lang="en-US" sz="2800" dirty="0" err="1" smtClean="0"/>
              <a:t>što</a:t>
            </a:r>
            <a:r>
              <a:rPr lang="en-US" sz="2800" dirty="0" smtClean="0"/>
              <a:t> </a:t>
            </a:r>
            <a:r>
              <a:rPr lang="en-US" sz="2800" dirty="0" err="1" smtClean="0"/>
              <a:t>misle</a:t>
            </a:r>
            <a:r>
              <a:rPr lang="hr-HR" sz="2800" dirty="0" smtClean="0"/>
              <a:t>. </a:t>
            </a:r>
          </a:p>
          <a:p>
            <a:r>
              <a:rPr lang="hr-HR" sz="2800" dirty="0" smtClean="0"/>
              <a:t>Na primjer, </a:t>
            </a:r>
            <a:r>
              <a:rPr lang="en-US" sz="2800" dirty="0" err="1" smtClean="0"/>
              <a:t>držimo</a:t>
            </a:r>
            <a:r>
              <a:rPr lang="en-US" sz="2800" dirty="0" smtClean="0"/>
              <a:t> </a:t>
            </a:r>
            <a:r>
              <a:rPr lang="en-US" sz="2800" dirty="0" err="1" smtClean="0"/>
              <a:t>prezentaciju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mislimo</a:t>
            </a:r>
            <a:r>
              <a:rPr lang="en-US" sz="2800" dirty="0" smtClean="0"/>
              <a:t> „Sad </a:t>
            </a:r>
            <a:r>
              <a:rPr lang="en-US" sz="2800" dirty="0" err="1" smtClean="0"/>
              <a:t>sigurno</a:t>
            </a:r>
            <a:r>
              <a:rPr lang="en-US" sz="2800" dirty="0" smtClean="0"/>
              <a:t> </a:t>
            </a:r>
            <a:r>
              <a:rPr lang="en-US" sz="2800" dirty="0" err="1" smtClean="0"/>
              <a:t>svi</a:t>
            </a:r>
            <a:r>
              <a:rPr lang="en-US" sz="2800" dirty="0" smtClean="0"/>
              <a:t> </a:t>
            </a:r>
            <a:r>
              <a:rPr lang="en-US" sz="2800" dirty="0" err="1" smtClean="0"/>
              <a:t>misle</a:t>
            </a:r>
            <a:r>
              <a:rPr lang="en-US" sz="2800" dirty="0" smtClean="0"/>
              <a:t> </a:t>
            </a:r>
            <a:r>
              <a:rPr lang="en-US" sz="2800" dirty="0" err="1" smtClean="0"/>
              <a:t>da</a:t>
            </a:r>
            <a:r>
              <a:rPr lang="en-US" sz="2800" dirty="0" smtClean="0"/>
              <a:t> </a:t>
            </a:r>
            <a:r>
              <a:rPr lang="en-US" sz="2800" dirty="0" err="1" smtClean="0"/>
              <a:t>nemam</a:t>
            </a:r>
            <a:r>
              <a:rPr lang="en-US" sz="2800" dirty="0" smtClean="0"/>
              <a:t> </a:t>
            </a:r>
            <a:r>
              <a:rPr lang="en-US" sz="2800" dirty="0" err="1" smtClean="0"/>
              <a:t>pojma</a:t>
            </a:r>
            <a:r>
              <a:rPr lang="en-US" sz="2800" dirty="0" smtClean="0"/>
              <a:t> o </a:t>
            </a:r>
            <a:r>
              <a:rPr lang="en-US" sz="2800" dirty="0" err="1" smtClean="0"/>
              <a:t>čemu</a:t>
            </a:r>
            <a:r>
              <a:rPr lang="en-US" sz="2800" dirty="0" smtClean="0"/>
              <a:t> </a:t>
            </a:r>
            <a:r>
              <a:rPr lang="en-US" sz="2800" dirty="0" err="1" smtClean="0"/>
              <a:t>pričam</a:t>
            </a:r>
            <a:r>
              <a:rPr lang="en-US" sz="2800" dirty="0" smtClean="0"/>
              <a:t>.“.</a:t>
            </a:r>
            <a:r>
              <a:rPr lang="hr-HR" sz="2800" dirty="0" smtClean="0"/>
              <a:t> </a:t>
            </a:r>
          </a:p>
          <a:p>
            <a:endParaRPr lang="hr-HR" sz="2800" dirty="0" smtClean="0"/>
          </a:p>
          <a:p>
            <a:r>
              <a:rPr lang="en-US" sz="2800" b="1" dirty="0" err="1" smtClean="0"/>
              <a:t>Umanjivanje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pozitivnog</a:t>
            </a:r>
            <a:r>
              <a:rPr lang="en-US" sz="2800" b="1" dirty="0" smtClean="0"/>
              <a:t> </a:t>
            </a:r>
            <a:endParaRPr lang="hr-HR" sz="2800" b="1" dirty="0" smtClean="0"/>
          </a:p>
          <a:p>
            <a:r>
              <a:rPr lang="hr-HR" sz="2800" dirty="0" err="1" smtClean="0"/>
              <a:t>K</a:t>
            </a:r>
            <a:r>
              <a:rPr lang="en-US" sz="2800" dirty="0" err="1" smtClean="0"/>
              <a:t>oristi</a:t>
            </a:r>
            <a:r>
              <a:rPr lang="en-US" sz="2800" dirty="0" smtClean="0"/>
              <a:t> </a:t>
            </a:r>
            <a:r>
              <a:rPr lang="en-US" sz="2800" dirty="0" smtClean="0"/>
              <a:t>se </a:t>
            </a:r>
            <a:r>
              <a:rPr lang="en-US" sz="2800" dirty="0" err="1" smtClean="0"/>
              <a:t>kako</a:t>
            </a:r>
            <a:r>
              <a:rPr lang="en-US" sz="2800" dirty="0" smtClean="0"/>
              <a:t> bi se </a:t>
            </a:r>
            <a:r>
              <a:rPr lang="en-US" sz="2800" dirty="0" err="1" smtClean="0"/>
              <a:t>postignuti</a:t>
            </a:r>
            <a:r>
              <a:rPr lang="en-US" sz="2800" dirty="0" smtClean="0"/>
              <a:t> </a:t>
            </a:r>
            <a:r>
              <a:rPr lang="en-US" sz="2800" dirty="0" err="1" smtClean="0"/>
              <a:t>uspjesi</a:t>
            </a:r>
            <a:r>
              <a:rPr lang="en-US" sz="2800" dirty="0" smtClean="0"/>
              <a:t> </a:t>
            </a:r>
            <a:r>
              <a:rPr lang="en-US" sz="2800" dirty="0" err="1" smtClean="0"/>
              <a:t>prikazali</a:t>
            </a:r>
            <a:r>
              <a:rPr lang="en-US" sz="2800" dirty="0" smtClean="0"/>
              <a:t> </a:t>
            </a:r>
            <a:r>
              <a:rPr lang="en-US" sz="2800" dirty="0" err="1" smtClean="0"/>
              <a:t>beznačajnima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trivijalnima</a:t>
            </a:r>
            <a:r>
              <a:rPr lang="en-US" sz="2800" dirty="0" smtClean="0"/>
              <a:t>. </a:t>
            </a:r>
            <a:endParaRPr lang="hr-HR" sz="2800" dirty="0" smtClean="0"/>
          </a:p>
          <a:p>
            <a:r>
              <a:rPr lang="en-US" sz="2800" dirty="0" err="1" smtClean="0"/>
              <a:t>Primjer</a:t>
            </a:r>
            <a:r>
              <a:rPr lang="en-US" sz="2800" dirty="0" smtClean="0"/>
              <a:t> </a:t>
            </a:r>
            <a:r>
              <a:rPr lang="en-US" sz="2800" dirty="0" smtClean="0"/>
              <a:t>bi </a:t>
            </a:r>
            <a:r>
              <a:rPr lang="en-US" sz="2800" dirty="0" err="1" smtClean="0"/>
              <a:t>bila</a:t>
            </a:r>
            <a:r>
              <a:rPr lang="en-US" sz="2800" dirty="0" smtClean="0"/>
              <a:t> </a:t>
            </a:r>
            <a:r>
              <a:rPr lang="en-US" sz="2800" dirty="0" err="1" smtClean="0"/>
              <a:t>situacija</a:t>
            </a:r>
            <a:r>
              <a:rPr lang="en-US" sz="2800" dirty="0" smtClean="0"/>
              <a:t> u </a:t>
            </a:r>
            <a:r>
              <a:rPr lang="en-US" sz="2800" dirty="0" err="1" smtClean="0"/>
              <a:t>kojoj</a:t>
            </a:r>
            <a:r>
              <a:rPr lang="en-US" sz="2800" dirty="0" smtClean="0"/>
              <a:t> </a:t>
            </a:r>
            <a:r>
              <a:rPr lang="hr-HR" sz="2800" dirty="0" smtClean="0"/>
              <a:t>učenik </a:t>
            </a:r>
            <a:r>
              <a:rPr lang="en-US" sz="2800" dirty="0" err="1" smtClean="0"/>
              <a:t>dobije</a:t>
            </a:r>
            <a:r>
              <a:rPr lang="en-US" sz="2800" dirty="0" smtClean="0"/>
              <a:t> </a:t>
            </a:r>
            <a:r>
              <a:rPr lang="en-US" sz="2800" dirty="0" err="1" smtClean="0"/>
              <a:t>odličnu</a:t>
            </a:r>
            <a:r>
              <a:rPr lang="en-US" sz="2800" dirty="0" smtClean="0"/>
              <a:t> </a:t>
            </a:r>
            <a:r>
              <a:rPr lang="en-US" sz="2800" dirty="0" err="1" smtClean="0"/>
              <a:t>ocjenu</a:t>
            </a:r>
            <a:r>
              <a:rPr lang="en-US" sz="2800" dirty="0" smtClean="0"/>
              <a:t> </a:t>
            </a:r>
            <a:r>
              <a:rPr lang="en-US" sz="2800" dirty="0" err="1" smtClean="0"/>
              <a:t>iz</a:t>
            </a:r>
            <a:r>
              <a:rPr lang="en-US" sz="2800" dirty="0" smtClean="0"/>
              <a:t> </a:t>
            </a:r>
            <a:r>
              <a:rPr lang="en-US" sz="2800" dirty="0" err="1" smtClean="0"/>
              <a:t>ispita</a:t>
            </a:r>
            <a:r>
              <a:rPr lang="en-US" sz="2800" dirty="0" smtClean="0"/>
              <a:t>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pomišlja</a:t>
            </a:r>
            <a:r>
              <a:rPr lang="en-US" sz="2800" dirty="0" smtClean="0"/>
              <a:t> „Ma </a:t>
            </a:r>
            <a:r>
              <a:rPr lang="en-US" sz="2800" dirty="0" err="1" smtClean="0"/>
              <a:t>ovo</a:t>
            </a:r>
            <a:r>
              <a:rPr lang="en-US" sz="2800" dirty="0" smtClean="0"/>
              <a:t> se ne </a:t>
            </a:r>
            <a:r>
              <a:rPr lang="en-US" sz="2800" dirty="0" err="1" smtClean="0"/>
              <a:t>računa</a:t>
            </a:r>
            <a:r>
              <a:rPr lang="en-US" sz="2800" dirty="0" smtClean="0"/>
              <a:t> </a:t>
            </a:r>
            <a:r>
              <a:rPr lang="en-US" sz="2800" dirty="0" err="1" smtClean="0"/>
              <a:t>k’o</a:t>
            </a:r>
            <a:r>
              <a:rPr lang="en-US" sz="2800" dirty="0" smtClean="0"/>
              <a:t> </a:t>
            </a:r>
            <a:r>
              <a:rPr lang="en-US" sz="2800" dirty="0" err="1" smtClean="0"/>
              <a:t>neki</a:t>
            </a:r>
            <a:r>
              <a:rPr lang="en-US" sz="2800" dirty="0" smtClean="0"/>
              <a:t> </a:t>
            </a:r>
            <a:r>
              <a:rPr lang="en-US" sz="2800" dirty="0" err="1" smtClean="0"/>
              <a:t>uspjeh</a:t>
            </a:r>
            <a:r>
              <a:rPr lang="en-US" sz="2800" dirty="0" smtClean="0"/>
              <a:t>. Test je bio lagan </a:t>
            </a:r>
            <a:r>
              <a:rPr lang="en-US" sz="2800" dirty="0" err="1" smtClean="0"/>
              <a:t>i</a:t>
            </a:r>
            <a:r>
              <a:rPr lang="en-US" sz="2800" dirty="0" smtClean="0"/>
              <a:t> </a:t>
            </a:r>
            <a:r>
              <a:rPr lang="en-US" sz="2800" dirty="0" err="1" smtClean="0"/>
              <a:t>puno</a:t>
            </a:r>
            <a:r>
              <a:rPr lang="en-US" sz="2800" dirty="0" smtClean="0"/>
              <a:t> </a:t>
            </a:r>
            <a:r>
              <a:rPr lang="en-US" sz="2800" dirty="0" err="1" smtClean="0"/>
              <a:t>drugih</a:t>
            </a:r>
            <a:r>
              <a:rPr lang="en-US" sz="2800" dirty="0" smtClean="0"/>
              <a:t> je </a:t>
            </a:r>
            <a:r>
              <a:rPr lang="en-US" sz="2800" dirty="0" err="1" smtClean="0"/>
              <a:t>dobilo</a:t>
            </a:r>
            <a:r>
              <a:rPr lang="en-US" sz="2800" dirty="0" smtClean="0"/>
              <a:t> 5.“.</a:t>
            </a:r>
            <a:r>
              <a:rPr lang="hr-HR" sz="28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Najčešće pogreške u mišljenju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67320"/>
          </a:xfrm>
        </p:spPr>
        <p:txBody>
          <a:bodyPr>
            <a:normAutofit fontScale="92500" lnSpcReduction="20000"/>
          </a:bodyPr>
          <a:lstStyle/>
          <a:p>
            <a:r>
              <a:rPr lang="hr-HR" b="1" dirty="0" smtClean="0"/>
              <a:t>Mentalno filtriranje </a:t>
            </a:r>
          </a:p>
          <a:p>
            <a:r>
              <a:rPr lang="hr-HR" dirty="0" smtClean="0"/>
              <a:t>Usmjeravanje </a:t>
            </a:r>
            <a:r>
              <a:rPr lang="en-US" dirty="0" err="1" smtClean="0"/>
              <a:t>isključivo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negativni</a:t>
            </a:r>
            <a:r>
              <a:rPr lang="en-US" dirty="0" smtClean="0"/>
              <a:t> </a:t>
            </a:r>
            <a:r>
              <a:rPr lang="en-US" dirty="0" err="1" smtClean="0"/>
              <a:t>detalj</a:t>
            </a:r>
            <a:r>
              <a:rPr lang="en-US" dirty="0" smtClean="0"/>
              <a:t> u </a:t>
            </a:r>
            <a:r>
              <a:rPr lang="en-US" dirty="0" err="1" smtClean="0"/>
              <a:t>nekoj</a:t>
            </a:r>
            <a:r>
              <a:rPr lang="en-US" dirty="0" smtClean="0"/>
              <a:t> </a:t>
            </a:r>
            <a:r>
              <a:rPr lang="en-US" dirty="0" err="1" smtClean="0"/>
              <a:t>situaciji</a:t>
            </a:r>
            <a:r>
              <a:rPr lang="en-US" dirty="0" smtClean="0"/>
              <a:t>, </a:t>
            </a:r>
            <a:r>
              <a:rPr lang="en-US" dirty="0" err="1" smtClean="0"/>
              <a:t>ignorirajući</a:t>
            </a:r>
            <a:r>
              <a:rPr lang="en-US" dirty="0" smtClean="0"/>
              <a:t> </a:t>
            </a:r>
            <a:r>
              <a:rPr lang="en-US" dirty="0" err="1" smtClean="0"/>
              <a:t>kontekst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pozitivne</a:t>
            </a:r>
            <a:r>
              <a:rPr lang="en-US" dirty="0" smtClean="0"/>
              <a:t> </a:t>
            </a:r>
            <a:r>
              <a:rPr lang="en-US" dirty="0" err="1" smtClean="0"/>
              <a:t>čimbenike</a:t>
            </a:r>
            <a:r>
              <a:rPr lang="hr-HR" dirty="0" smtClean="0"/>
              <a:t>.</a:t>
            </a:r>
            <a:r>
              <a:rPr lang="en-US" dirty="0" smtClean="0"/>
              <a:t> </a:t>
            </a:r>
            <a:endParaRPr lang="hr-HR" dirty="0" smtClean="0"/>
          </a:p>
          <a:p>
            <a:r>
              <a:rPr lang="en-US" dirty="0" smtClean="0"/>
              <a:t>Na </a:t>
            </a:r>
            <a:r>
              <a:rPr lang="en-US" dirty="0" err="1" smtClean="0"/>
              <a:t>primjer</a:t>
            </a:r>
            <a:r>
              <a:rPr lang="en-US" dirty="0" smtClean="0"/>
              <a:t>, </a:t>
            </a:r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 err="1" smtClean="0"/>
              <a:t>nakon</a:t>
            </a:r>
            <a:r>
              <a:rPr lang="en-US" dirty="0" smtClean="0"/>
              <a:t> </a:t>
            </a:r>
            <a:r>
              <a:rPr lang="en-US" dirty="0" err="1" smtClean="0"/>
              <a:t>obavljenog</a:t>
            </a:r>
            <a:r>
              <a:rPr lang="en-US" dirty="0" smtClean="0"/>
              <a:t> </a:t>
            </a:r>
            <a:r>
              <a:rPr lang="en-US" dirty="0" err="1" smtClean="0"/>
              <a:t>zadatka</a:t>
            </a:r>
            <a:r>
              <a:rPr lang="en-US" dirty="0" smtClean="0"/>
              <a:t> </a:t>
            </a:r>
            <a:r>
              <a:rPr lang="en-US" dirty="0" err="1" smtClean="0"/>
              <a:t>dobijemo</a:t>
            </a:r>
            <a:r>
              <a:rPr lang="en-US" dirty="0" smtClean="0"/>
              <a:t> </a:t>
            </a:r>
            <a:r>
              <a:rPr lang="en-US" dirty="0" err="1" smtClean="0"/>
              <a:t>više</a:t>
            </a:r>
            <a:r>
              <a:rPr lang="en-US" dirty="0" smtClean="0"/>
              <a:t> </a:t>
            </a:r>
            <a:r>
              <a:rPr lang="en-US" dirty="0" err="1" smtClean="0"/>
              <a:t>pozitivnih</a:t>
            </a:r>
            <a:r>
              <a:rPr lang="en-US" dirty="0" smtClean="0"/>
              <a:t> </a:t>
            </a:r>
            <a:r>
              <a:rPr lang="en-US" dirty="0" err="1" smtClean="0"/>
              <a:t>povratnih</a:t>
            </a:r>
            <a:r>
              <a:rPr lang="en-US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jednu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dvije</a:t>
            </a:r>
            <a:r>
              <a:rPr lang="en-US" dirty="0" smtClean="0"/>
              <a:t> </a:t>
            </a:r>
            <a:r>
              <a:rPr lang="en-US" dirty="0" err="1" smtClean="0"/>
              <a:t>kritike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se </a:t>
            </a:r>
            <a:r>
              <a:rPr lang="en-US" dirty="0" err="1" smtClean="0"/>
              <a:t>usmjerimo</a:t>
            </a:r>
            <a:r>
              <a:rPr lang="en-US" dirty="0" smtClean="0"/>
              <a:t> </a:t>
            </a:r>
            <a:r>
              <a:rPr lang="en-US" dirty="0" err="1" smtClean="0"/>
              <a:t>isključivo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kritike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mislimo</a:t>
            </a:r>
            <a:r>
              <a:rPr lang="en-US" dirty="0" smtClean="0"/>
              <a:t> „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 smtClean="0"/>
              <a:t>pokazuje</a:t>
            </a:r>
            <a:r>
              <a:rPr lang="en-US" dirty="0" smtClean="0"/>
              <a:t>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 err="1" smtClean="0"/>
              <a:t>sam</a:t>
            </a:r>
            <a:r>
              <a:rPr lang="en-US" dirty="0" smtClean="0"/>
              <a:t> </a:t>
            </a:r>
            <a:r>
              <a:rPr lang="en-US" dirty="0" err="1" smtClean="0"/>
              <a:t>neuspješan</a:t>
            </a:r>
            <a:r>
              <a:rPr lang="en-US" dirty="0" smtClean="0"/>
              <a:t>/</a:t>
            </a:r>
            <a:r>
              <a:rPr lang="en-US" dirty="0" err="1" smtClean="0"/>
              <a:t>na</a:t>
            </a:r>
            <a:r>
              <a:rPr lang="en-US" dirty="0" smtClean="0"/>
              <a:t>.“</a:t>
            </a:r>
            <a:r>
              <a:rPr lang="hr-HR" dirty="0" smtClean="0"/>
              <a:t>. I</a:t>
            </a:r>
            <a:r>
              <a:rPr lang="en-US" dirty="0" err="1" smtClean="0"/>
              <a:t>gnoriramo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pozitivno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je </a:t>
            </a:r>
            <a:r>
              <a:rPr lang="en-US" dirty="0" err="1" smtClean="0"/>
              <a:t>rečeno</a:t>
            </a:r>
            <a:r>
              <a:rPr lang="en-US" dirty="0" smtClean="0"/>
              <a:t> o </a:t>
            </a:r>
            <a:r>
              <a:rPr lang="en-US" dirty="0" err="1" smtClean="0"/>
              <a:t>obavljenom</a:t>
            </a:r>
            <a:r>
              <a:rPr lang="en-US" dirty="0" smtClean="0"/>
              <a:t> </a:t>
            </a:r>
            <a:r>
              <a:rPr lang="en-US" dirty="0" err="1" smtClean="0"/>
              <a:t>zadatku</a:t>
            </a:r>
            <a:r>
              <a:rPr lang="en-US" dirty="0" smtClean="0"/>
              <a:t>, a </a:t>
            </a:r>
            <a:r>
              <a:rPr lang="en-US" dirty="0" err="1" smtClean="0"/>
              <a:t>usmjeravamo</a:t>
            </a:r>
            <a:r>
              <a:rPr lang="en-US" dirty="0" smtClean="0"/>
              <a:t> se </a:t>
            </a:r>
            <a:r>
              <a:rPr lang="en-US" dirty="0" err="1" smtClean="0"/>
              <a:t>isključivo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negativno</a:t>
            </a:r>
            <a:r>
              <a:rPr lang="en-US" dirty="0" smtClean="0"/>
              <a:t>.</a:t>
            </a:r>
            <a:endParaRPr lang="hr-HR" dirty="0" smtClean="0"/>
          </a:p>
          <a:p>
            <a:endParaRPr lang="hr-HR" dirty="0" smtClean="0"/>
          </a:p>
          <a:p>
            <a:r>
              <a:rPr lang="hr-HR" b="1" dirty="0" smtClean="0"/>
              <a:t>Proricanje budućnosti</a:t>
            </a:r>
          </a:p>
          <a:p>
            <a:r>
              <a:rPr lang="hr-HR" dirty="0" smtClean="0"/>
              <a:t>Unaprijed predviđamo negativan ishod neke situacije.</a:t>
            </a:r>
          </a:p>
          <a:p>
            <a:r>
              <a:rPr lang="hr-HR" dirty="0" smtClean="0"/>
              <a:t>Na primjer,  “Sigurno neću dobiti taj posao.” ili “Sigurno ću dobiti jedan.”.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 kraj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Pogreške u mišljenju se događaju svakome i ne možemo ih spriječiti. </a:t>
            </a:r>
          </a:p>
          <a:p>
            <a:r>
              <a:rPr lang="hr-HR" dirty="0" smtClean="0"/>
              <a:t>Ali</a:t>
            </a:r>
            <a:r>
              <a:rPr lang="hr-HR" dirty="0" smtClean="0"/>
              <a:t> </a:t>
            </a:r>
            <a:r>
              <a:rPr lang="hr-HR" dirty="0" smtClean="0"/>
              <a:t>možemo nastojati prepoznati takve misli i pokušati ih preusmjeriti, odnosno podsjetiti se da ne možemo znati što drugi misle niti predviđati budućnost, da možda ipak nije baš da “moramo” nešto napraviti ili da imamo iskustva i informacije koje nam pokazuje da nije sve onako kako trenutno mislimo da je. </a:t>
            </a:r>
            <a:r>
              <a:rPr lang="hr-HR" sz="1400" dirty="0" smtClean="0"/>
              <a:t>(M.Milković “M</a:t>
            </a:r>
            <a:r>
              <a:rPr lang="en-US" sz="1400" dirty="0" err="1" smtClean="0"/>
              <a:t>islim</a:t>
            </a:r>
            <a:r>
              <a:rPr lang="en-US" sz="1400" dirty="0" smtClean="0"/>
              <a:t>, </a:t>
            </a:r>
            <a:r>
              <a:rPr lang="en-US" sz="1400" dirty="0" err="1" smtClean="0"/>
              <a:t>dakle</a:t>
            </a:r>
            <a:r>
              <a:rPr lang="en-US" sz="1400" dirty="0" smtClean="0"/>
              <a:t> </a:t>
            </a:r>
            <a:r>
              <a:rPr lang="en-US" sz="1400" dirty="0" err="1" smtClean="0"/>
              <a:t>griješim</a:t>
            </a:r>
            <a:r>
              <a:rPr lang="en-US" sz="1400" dirty="0" smtClean="0"/>
              <a:t> – </a:t>
            </a:r>
            <a:r>
              <a:rPr lang="en-US" sz="1400" dirty="0" err="1" smtClean="0"/>
              <a:t>kognitivne</a:t>
            </a:r>
            <a:r>
              <a:rPr lang="en-US" sz="1400" dirty="0" smtClean="0"/>
              <a:t> </a:t>
            </a:r>
            <a:r>
              <a:rPr lang="en-US" sz="1400" dirty="0" err="1" smtClean="0"/>
              <a:t>distorzije</a:t>
            </a:r>
            <a:r>
              <a:rPr lang="hr-HR" sz="1400" dirty="0" smtClean="0"/>
              <a:t>”, ZPD)</a:t>
            </a:r>
            <a:endParaRPr lang="en-US" sz="1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hr-HR" sz="3000" dirty="0" smtClean="0"/>
              <a:t>Vjerujemo onome što se događa u našem mozgu - našim mislima, doživljajima i osjećajima. </a:t>
            </a:r>
          </a:p>
          <a:p>
            <a:r>
              <a:rPr lang="hr-HR" sz="3000" dirty="0" smtClean="0"/>
              <a:t>I općenito je to točno. Naš mozak nas upozorava na opasnost, motivira nas za neko ponašanje i svakodnevno pronalazi rješenja za probleme koje imamo.</a:t>
            </a:r>
          </a:p>
          <a:p>
            <a:r>
              <a:rPr lang="hr-HR" sz="3000" dirty="0" smtClean="0"/>
              <a:t>Ali… </a:t>
            </a:r>
          </a:p>
          <a:p>
            <a:pPr>
              <a:buNone/>
            </a:pPr>
            <a:r>
              <a:rPr lang="hr-HR" sz="3000" dirty="0" smtClean="0"/>
              <a:t>Postoje neke situacije u </a:t>
            </a:r>
          </a:p>
          <a:p>
            <a:pPr>
              <a:buNone/>
            </a:pPr>
            <a:r>
              <a:rPr lang="hr-HR" sz="3000" dirty="0" smtClean="0"/>
              <a:t>kojima se moramo zapitati je li </a:t>
            </a:r>
          </a:p>
          <a:p>
            <a:pPr>
              <a:buNone/>
            </a:pPr>
            <a:r>
              <a:rPr lang="hr-HR" sz="3000" dirty="0" smtClean="0"/>
              <a:t>istinito to što nam naš mozak kaže. </a:t>
            </a:r>
          </a:p>
        </p:txBody>
      </p:sp>
      <p:pic>
        <p:nvPicPr>
          <p:cNvPr id="15362" name="Picture 2" descr="How does the brain work, and what happens when it doesn&amp;#39;t?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66" y="3786166"/>
            <a:ext cx="3071834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3314" name="Picture 2" descr="Optičke iluzije - Wikiped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285860"/>
            <a:ext cx="4357718" cy="477170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928794" y="3500438"/>
            <a:ext cx="5643602" cy="26432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10-Optical-Illusion-GIFs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2285992"/>
            <a:ext cx="6164701" cy="24288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itchener Illusion Photograph by Science Photo Librar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7072326" cy="471488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Razlikuju li se crveni krugovi u veličini?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785918" y="3643314"/>
            <a:ext cx="63579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785918" y="4357694"/>
            <a:ext cx="6357982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To Thine Own Self Be True-YourFriend4lif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3214694"/>
            <a:ext cx="3643306" cy="3643306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Kao što </a:t>
            </a:r>
            <a:r>
              <a:rPr lang="hr-HR" dirty="0" smtClean="0"/>
              <a:t>nas naša </a:t>
            </a:r>
            <a:r>
              <a:rPr lang="hr-HR" dirty="0" smtClean="0"/>
              <a:t>percepcija (opažanje) </a:t>
            </a:r>
            <a:r>
              <a:rPr lang="hr-HR" dirty="0" smtClean="0"/>
              <a:t>može zavarati </a:t>
            </a:r>
            <a:r>
              <a:rPr lang="hr-HR" dirty="0" smtClean="0"/>
              <a:t>tako i naše misli mogu biti </a:t>
            </a:r>
            <a:r>
              <a:rPr lang="hr-HR" dirty="0" smtClean="0"/>
              <a:t>pogrešne.</a:t>
            </a:r>
            <a:endParaRPr lang="hr-HR" dirty="0" smtClean="0"/>
          </a:p>
          <a:p>
            <a:r>
              <a:rPr lang="hr-HR" dirty="0" smtClean="0"/>
              <a:t>Ako toga nismo svjesni to može naštetiti našem mentalnom zdravlju.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hr-HR" sz="2800" dirty="0" smtClean="0"/>
              <a:t>Zamislite jedan jako, jako loš dan. Ustajete loše raspoloženi i mrzovoljni. Napravite kavu i prolijete punu šalicu prije ispijenog prvog gutljaja. Pomislite „Uvijek mi se ovo događa. Nikad ništa ne napravim kako treba.“. Žurite na posao i već mislite „Sigurno ću zakasniti.“. Stižete na posao na vrijeme, ali u posljednji tren. Na hodniku srećete osobu koja vam je nadređena i koja vas kratko pozdravi. Vi mislite „Sigurno sad misli da sam neorganiziran/na i da sve radim u zadnji tren.“. Na sastanku vas se pohvaljuje za nekoliko stvari koje ste uspješno odradili ovaj tjedan, ali vi se usmjeravate na onu jednu koju niste stigli i mislite „Kako sam mogao/la to ne napraviti.“. Nakon posla nije vam ni do čega, a prijateljica vas zove na kavu. Odlazite na tu kavu jer mislite „Moram otići. Ako ne odem, ispast će da nisam uz nju.“. Sve ove navedene misli predstavljaju </a:t>
            </a:r>
            <a:r>
              <a:rPr lang="hr-HR" sz="2800" dirty="0" smtClean="0"/>
              <a:t>pogreške u mišljenju.</a:t>
            </a:r>
          </a:p>
          <a:p>
            <a:endParaRPr lang="hr-HR" dirty="0" smtClean="0"/>
          </a:p>
          <a:p>
            <a:pPr>
              <a:buNone/>
            </a:pPr>
            <a:r>
              <a:rPr lang="hr-HR" sz="1900" dirty="0" smtClean="0"/>
              <a:t>(preuzeto iz objave M.Milković “</a:t>
            </a:r>
            <a:r>
              <a:rPr lang="hr-HR" sz="1900" dirty="0" smtClean="0"/>
              <a:t>M</a:t>
            </a:r>
            <a:r>
              <a:rPr lang="en-US" sz="1900" dirty="0" err="1" smtClean="0"/>
              <a:t>islim</a:t>
            </a:r>
            <a:r>
              <a:rPr lang="en-US" sz="1900" dirty="0" smtClean="0"/>
              <a:t>, </a:t>
            </a:r>
            <a:r>
              <a:rPr lang="en-US" sz="1900" dirty="0" err="1" smtClean="0"/>
              <a:t>dakle</a:t>
            </a:r>
            <a:r>
              <a:rPr lang="en-US" sz="1900" dirty="0" smtClean="0"/>
              <a:t> </a:t>
            </a:r>
            <a:r>
              <a:rPr lang="en-US" sz="1900" dirty="0" err="1" smtClean="0"/>
              <a:t>griješim</a:t>
            </a:r>
            <a:r>
              <a:rPr lang="en-US" sz="1900" dirty="0" smtClean="0"/>
              <a:t> – </a:t>
            </a:r>
            <a:r>
              <a:rPr lang="en-US" sz="1900" dirty="0" err="1" smtClean="0"/>
              <a:t>kognitivne</a:t>
            </a:r>
            <a:r>
              <a:rPr lang="en-US" sz="1900" dirty="0" smtClean="0"/>
              <a:t> </a:t>
            </a:r>
            <a:r>
              <a:rPr lang="en-US" sz="1900" dirty="0" err="1" smtClean="0"/>
              <a:t>distorzije</a:t>
            </a:r>
            <a:r>
              <a:rPr lang="hr-HR" sz="1900" dirty="0" smtClean="0"/>
              <a:t>”, Zagrebačko psihološkoo društvo)</a:t>
            </a:r>
            <a:endParaRPr lang="en-US" sz="1900" dirty="0" smtClean="0"/>
          </a:p>
          <a:p>
            <a:pPr>
              <a:buNone/>
            </a:pPr>
            <a:endParaRPr lang="en-US" dirty="0" smtClean="0"/>
          </a:p>
          <a:p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Pogreške u mišljenju (kognitivne distorzije)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hr-HR" dirty="0" smtClean="0"/>
              <a:t>Pogreške u </a:t>
            </a:r>
            <a:r>
              <a:rPr lang="hr-HR" dirty="0" smtClean="0"/>
              <a:t>mišljenju, kognitivne distorzije, </a:t>
            </a:r>
            <a:r>
              <a:rPr lang="hr-HR" dirty="0" smtClean="0"/>
              <a:t>su iskrivljeno ili netočno mišljenje, percepcija ili vjerovanje (Američka psihološka asocijacija). </a:t>
            </a:r>
            <a:endParaRPr lang="en-US" dirty="0" smtClean="0"/>
          </a:p>
          <a:p>
            <a:pPr lvl="0"/>
            <a:r>
              <a:rPr lang="hr-HR" dirty="0" smtClean="0"/>
              <a:t>Radi se o normalnom psihološkom procesu koji se javlja kod svih ljudi u manjoj ili većoj mjeri. </a:t>
            </a:r>
            <a:endParaRPr lang="en-US" dirty="0" smtClean="0"/>
          </a:p>
          <a:p>
            <a:pPr lvl="0"/>
            <a:r>
              <a:rPr lang="hr-HR" dirty="0" smtClean="0"/>
              <a:t>Ovako iskrivljeno mišljenje ne događa se namjerno. Važno ga je prepozanti jer može utjecati na to kako se osjećamo i ponašamo. </a:t>
            </a:r>
            <a:r>
              <a:rPr lang="hr-HR" dirty="0" smtClean="0"/>
              <a:t> </a:t>
            </a:r>
            <a:r>
              <a:rPr lang="hr-HR" sz="1400" dirty="0" smtClean="0"/>
              <a:t>(M.Milković </a:t>
            </a:r>
            <a:r>
              <a:rPr lang="hr-HR" sz="1400" dirty="0" smtClean="0"/>
              <a:t>“M</a:t>
            </a:r>
            <a:r>
              <a:rPr lang="en-US" sz="1400" dirty="0" err="1" smtClean="0"/>
              <a:t>islim</a:t>
            </a:r>
            <a:r>
              <a:rPr lang="en-US" sz="1400" dirty="0" smtClean="0"/>
              <a:t>, </a:t>
            </a:r>
            <a:r>
              <a:rPr lang="en-US" sz="1400" dirty="0" err="1" smtClean="0"/>
              <a:t>dakle</a:t>
            </a:r>
            <a:r>
              <a:rPr lang="en-US" sz="1400" dirty="0" smtClean="0"/>
              <a:t> </a:t>
            </a:r>
            <a:r>
              <a:rPr lang="en-US" sz="1400" dirty="0" err="1" smtClean="0"/>
              <a:t>griješim</a:t>
            </a:r>
            <a:r>
              <a:rPr lang="en-US" sz="1400" dirty="0" smtClean="0"/>
              <a:t> – </a:t>
            </a:r>
            <a:r>
              <a:rPr lang="en-US" sz="1400" dirty="0" err="1" smtClean="0"/>
              <a:t>kognitivne</a:t>
            </a:r>
            <a:r>
              <a:rPr lang="en-US" sz="1400" dirty="0" smtClean="0"/>
              <a:t> </a:t>
            </a:r>
            <a:r>
              <a:rPr lang="en-US" sz="1400" dirty="0" err="1" smtClean="0"/>
              <a:t>distorzije</a:t>
            </a:r>
            <a:r>
              <a:rPr lang="hr-HR" sz="1400" dirty="0" smtClean="0"/>
              <a:t>”, </a:t>
            </a:r>
            <a:r>
              <a:rPr lang="hr-HR" sz="1400" dirty="0" smtClean="0"/>
              <a:t>ZPD)</a:t>
            </a:r>
            <a:endParaRPr lang="en-US" sz="1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Najčešće pogreške u mišljenju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10196"/>
          </a:xfrm>
        </p:spPr>
        <p:txBody>
          <a:bodyPr>
            <a:normAutofit/>
          </a:bodyPr>
          <a:lstStyle/>
          <a:p>
            <a:r>
              <a:rPr lang="hr-HR" b="1" dirty="0" smtClean="0"/>
              <a:t>Sve ili ništa</a:t>
            </a:r>
            <a:r>
              <a:rPr lang="en-US" b="1" dirty="0" smtClean="0"/>
              <a:t> </a:t>
            </a:r>
            <a:r>
              <a:rPr lang="en-US" b="1" dirty="0" err="1" smtClean="0"/>
              <a:t>razmišljanje</a:t>
            </a:r>
            <a:endParaRPr lang="hr-HR" dirty="0" smtClean="0"/>
          </a:p>
          <a:p>
            <a:r>
              <a:rPr lang="en-US" dirty="0" err="1" smtClean="0"/>
              <a:t>Ako</a:t>
            </a:r>
            <a:r>
              <a:rPr lang="hr-HR" dirty="0" smtClean="0"/>
              <a:t> i</a:t>
            </a:r>
            <a:r>
              <a:rPr lang="en-US" dirty="0" smtClean="0"/>
              <a:t>z </a:t>
            </a:r>
            <a:r>
              <a:rPr lang="en-US" dirty="0" err="1" smtClean="0"/>
              <a:t>nekog</a:t>
            </a:r>
            <a:r>
              <a:rPr lang="en-US" dirty="0" smtClean="0"/>
              <a:t> </a:t>
            </a:r>
            <a:r>
              <a:rPr lang="en-US" dirty="0" err="1" smtClean="0"/>
              <a:t>razloga</a:t>
            </a:r>
            <a:r>
              <a:rPr lang="en-US" dirty="0" smtClean="0"/>
              <a:t>, </a:t>
            </a:r>
            <a:r>
              <a:rPr lang="en-US" dirty="0" err="1" smtClean="0"/>
              <a:t>nismo</a:t>
            </a:r>
            <a:r>
              <a:rPr lang="en-US" dirty="0" smtClean="0"/>
              <a:t> </a:t>
            </a:r>
            <a:r>
              <a:rPr lang="en-US" dirty="0" err="1" smtClean="0"/>
              <a:t>stigli</a:t>
            </a:r>
            <a:r>
              <a:rPr lang="en-US" dirty="0" smtClean="0"/>
              <a:t> </a:t>
            </a:r>
            <a:r>
              <a:rPr lang="en-US" dirty="0" err="1" smtClean="0"/>
              <a:t>uraditi</a:t>
            </a:r>
            <a:r>
              <a:rPr lang="en-US" dirty="0" smtClean="0"/>
              <a:t> </a:t>
            </a:r>
            <a:r>
              <a:rPr lang="en-US" dirty="0" err="1" smtClean="0"/>
              <a:t>baš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</a:t>
            </a:r>
            <a:r>
              <a:rPr lang="en-US" dirty="0" err="1" smtClean="0"/>
              <a:t>smo</a:t>
            </a:r>
            <a:r>
              <a:rPr lang="en-US" dirty="0" smtClean="0"/>
              <a:t> </a:t>
            </a:r>
            <a:r>
              <a:rPr lang="en-US" dirty="0" err="1" smtClean="0"/>
              <a:t>planirali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taj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, </a:t>
            </a:r>
            <a:r>
              <a:rPr lang="en-US" dirty="0" err="1" smtClean="0"/>
              <a:t>iako</a:t>
            </a:r>
            <a:r>
              <a:rPr lang="en-US" dirty="0" smtClean="0"/>
              <a:t> </a:t>
            </a:r>
            <a:r>
              <a:rPr lang="en-US" dirty="0" err="1" smtClean="0"/>
              <a:t>smo</a:t>
            </a:r>
            <a:r>
              <a:rPr lang="en-US" dirty="0" smtClean="0"/>
              <a:t> </a:t>
            </a:r>
            <a:r>
              <a:rPr lang="en-US" dirty="0" err="1" smtClean="0"/>
              <a:t>dobar</a:t>
            </a:r>
            <a:r>
              <a:rPr lang="en-US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stvari</a:t>
            </a:r>
            <a:r>
              <a:rPr lang="en-US" dirty="0" smtClean="0"/>
              <a:t> </a:t>
            </a:r>
            <a:r>
              <a:rPr lang="en-US" dirty="0" err="1" smtClean="0"/>
              <a:t>ipak</a:t>
            </a:r>
            <a:r>
              <a:rPr lang="en-US" dirty="0" smtClean="0"/>
              <a:t> </a:t>
            </a:r>
            <a:r>
              <a:rPr lang="en-US" dirty="0" err="1" smtClean="0"/>
              <a:t>uspjeli</a:t>
            </a:r>
            <a:r>
              <a:rPr lang="en-US" dirty="0" smtClean="0"/>
              <a:t> </a:t>
            </a:r>
            <a:r>
              <a:rPr lang="en-US" dirty="0" err="1" smtClean="0"/>
              <a:t>završiti</a:t>
            </a:r>
            <a:r>
              <a:rPr lang="hr-HR" dirty="0" smtClean="0"/>
              <a:t>, i </a:t>
            </a:r>
            <a:r>
              <a:rPr lang="en-US" dirty="0" err="1" smtClean="0"/>
              <a:t>zaključujemo</a:t>
            </a:r>
            <a:r>
              <a:rPr lang="hr-HR" dirty="0" smtClean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Današnji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je </a:t>
            </a:r>
            <a:r>
              <a:rPr lang="en-US" dirty="0" err="1" smtClean="0"/>
              <a:t>izgubljen</a:t>
            </a:r>
            <a:r>
              <a:rPr lang="en-US" dirty="0" smtClean="0"/>
              <a:t>.”</a:t>
            </a:r>
            <a:r>
              <a:rPr lang="hr-HR" dirty="0" smtClean="0"/>
              <a:t> </a:t>
            </a:r>
            <a:r>
              <a:rPr lang="en-US" dirty="0" err="1" smtClean="0"/>
              <a:t>koristimo</a:t>
            </a:r>
            <a:r>
              <a:rPr lang="en-US" dirty="0" smtClean="0"/>
              <a:t> „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ništa</a:t>
            </a:r>
            <a:r>
              <a:rPr lang="en-US" dirty="0" smtClean="0"/>
              <a:t>“ </a:t>
            </a:r>
            <a:r>
              <a:rPr lang="en-US" dirty="0" err="1" smtClean="0"/>
              <a:t>mišljenje</a:t>
            </a:r>
            <a:r>
              <a:rPr lang="en-US" dirty="0" smtClean="0"/>
              <a:t>.</a:t>
            </a:r>
            <a:endParaRPr lang="hr-HR" dirty="0" smtClean="0"/>
          </a:p>
          <a:p>
            <a:endParaRPr lang="hr-HR" dirty="0" smtClean="0"/>
          </a:p>
          <a:p>
            <a:r>
              <a:rPr lang="hr-HR" b="1" dirty="0" smtClean="0"/>
              <a:t>Personalizacija</a:t>
            </a:r>
          </a:p>
          <a:p>
            <a:r>
              <a:rPr lang="hr-HR" dirty="0" smtClean="0"/>
              <a:t>Prebacivanje krivnje na sebe za sve loše što se događa oko nas bez objektivnih dokaza za to.</a:t>
            </a:r>
          </a:p>
          <a:p>
            <a:r>
              <a:rPr lang="hr-HR" sz="2800" dirty="0" smtClean="0"/>
              <a:t>Na primjer, prijateljica se mršti, a mi tumačimo da se sigurno ljuti na nas</a:t>
            </a:r>
            <a:r>
              <a:rPr lang="hr-HR" sz="2800" dirty="0" smtClean="0"/>
              <a:t>.</a:t>
            </a:r>
            <a:endParaRPr lang="hr-H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5465</TotalTime>
  <Words>769</Words>
  <Application>Microsoft Office PowerPoint</Application>
  <PresentationFormat>On-screen Show (4:3)</PresentationFormat>
  <Paragraphs>51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Origin</vt:lpstr>
      <vt:lpstr>Govori li nam naš mozak uvijek istinu?</vt:lpstr>
      <vt:lpstr>Slide 2</vt:lpstr>
      <vt:lpstr>Slide 3</vt:lpstr>
      <vt:lpstr>Slide 4</vt:lpstr>
      <vt:lpstr>Slide 5</vt:lpstr>
      <vt:lpstr>Slide 6</vt:lpstr>
      <vt:lpstr>Slide 7</vt:lpstr>
      <vt:lpstr>Pogreške u mišljenju (kognitivne distorzije)</vt:lpstr>
      <vt:lpstr>Najčešće pogreške u mišljenju</vt:lpstr>
      <vt:lpstr>Najčešće pogreške u mišljenju</vt:lpstr>
      <vt:lpstr>Najčešće pogreške u mišljenju</vt:lpstr>
      <vt:lpstr>Za kraj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Govori li nam naš mozak uvijek istinu?</dc:title>
  <dc:creator>Korisnik</dc:creator>
  <cp:lastModifiedBy>Korisnik</cp:lastModifiedBy>
  <cp:revision>480</cp:revision>
  <dcterms:created xsi:type="dcterms:W3CDTF">2022-02-04T07:42:34Z</dcterms:created>
  <dcterms:modified xsi:type="dcterms:W3CDTF">2022-02-17T21:56:21Z</dcterms:modified>
</cp:coreProperties>
</file>